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35763" cy="986948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A718"/>
    <a:srgbClr val="FDD102"/>
    <a:srgbClr val="FFFF00"/>
    <a:srgbClr val="E8BB1E"/>
    <a:srgbClr val="FF6699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4402-32D8-433C-AF55-5F27B6D186CB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E105-B3A8-4EB2-8136-2AFAE954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7123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4402-32D8-433C-AF55-5F27B6D186CB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E105-B3A8-4EB2-8136-2AFAE954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0325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4402-32D8-433C-AF55-5F27B6D186CB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E105-B3A8-4EB2-8136-2AFAE954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0714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844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4402-32D8-433C-AF55-5F27B6D186CB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E105-B3A8-4EB2-8136-2AFAE954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9451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4402-32D8-433C-AF55-5F27B6D186CB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E105-B3A8-4EB2-8136-2AFAE954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1620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4402-32D8-433C-AF55-5F27B6D186CB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E105-B3A8-4EB2-8136-2AFAE954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2316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4402-32D8-433C-AF55-5F27B6D186CB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E105-B3A8-4EB2-8136-2AFAE954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0660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4402-32D8-433C-AF55-5F27B6D186CB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E105-B3A8-4EB2-8136-2AFAE954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7666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4402-32D8-433C-AF55-5F27B6D186CB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E105-B3A8-4EB2-8136-2AFAE954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2041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4402-32D8-433C-AF55-5F27B6D186CB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E105-B3A8-4EB2-8136-2AFAE954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8315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4402-32D8-433C-AF55-5F27B6D186CB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E105-B3A8-4EB2-8136-2AFAE954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7316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E4402-32D8-433C-AF55-5F27B6D186CB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DE105-B3A8-4EB2-8136-2AFAE954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7779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162071" y="0"/>
            <a:ext cx="54117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081473" y="0"/>
            <a:ext cx="54117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242669" y="0"/>
            <a:ext cx="894933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199860" y="205756"/>
            <a:ext cx="7992140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zh-TW" altLang="en-US" sz="48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rPr>
              <a:t>新北市政府員工協助方案</a:t>
            </a:r>
            <a:endParaRPr lang="en-US" altLang="zh-TW" sz="4800" b="1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itchFamily="34" charset="0"/>
            </a:endParaRPr>
          </a:p>
          <a:p>
            <a:r>
              <a:rPr lang="zh-TW" altLang="en-US" sz="48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      </a:t>
            </a:r>
            <a:r>
              <a:rPr lang="zh-TW" altLang="en-US" sz="4800" b="1" dirty="0" smtClean="0">
                <a:solidFill>
                  <a:srgbClr val="EEA71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rPr>
              <a:t>法律諮詢</a:t>
            </a:r>
            <a:endParaRPr lang="ko-KR" altLang="en-US" sz="4800" b="1" dirty="0">
              <a:solidFill>
                <a:srgbClr val="EEA718"/>
              </a:solidFill>
              <a:latin typeface="微軟正黑體" panose="020B0604030504040204" pitchFamily="34" charset="-12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327021" y="2058001"/>
            <a:ext cx="6283730" cy="830997"/>
            <a:chOff x="4745820" y="1491490"/>
            <a:chExt cx="5922935" cy="830997"/>
          </a:xfrm>
        </p:grpSpPr>
        <p:sp>
          <p:nvSpPr>
            <p:cNvPr id="8" name="TextBox 7"/>
            <p:cNvSpPr txBox="1"/>
            <p:nvPr/>
          </p:nvSpPr>
          <p:spPr>
            <a:xfrm>
              <a:off x="5859918" y="1491490"/>
              <a:ext cx="48088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b="1" dirty="0" smtClean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繼承</a:t>
              </a:r>
              <a:r>
                <a:rPr lang="zh-TW" altLang="en-US" sz="24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問題</a:t>
              </a:r>
              <a:r>
                <a:rPr lang="zh-TW" altLang="en-US" sz="2400" b="1" dirty="0" smtClean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、交通</a:t>
              </a:r>
              <a:r>
                <a:rPr lang="zh-TW" altLang="en-US" sz="24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事故</a:t>
              </a:r>
              <a:r>
                <a:rPr lang="zh-TW" altLang="en-US" sz="2400" b="1" dirty="0" smtClean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、公務</a:t>
              </a:r>
              <a:r>
                <a:rPr lang="zh-TW" altLang="en-US" sz="24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上法律</a:t>
              </a:r>
              <a:r>
                <a:rPr lang="zh-TW" altLang="en-US" sz="2400" b="1" dirty="0" smtClean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等問題</a:t>
              </a:r>
              <a:endParaRPr lang="en-US" altLang="ko-KR" sz="24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4745820" y="1491808"/>
              <a:ext cx="958096" cy="780795"/>
              <a:chOff x="5324331" y="1449052"/>
              <a:chExt cx="958096" cy="780795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5412981" y="1449052"/>
                <a:ext cx="780795" cy="78079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5324331" y="1516285"/>
                <a:ext cx="958096" cy="6463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ctr"/>
                <a:r>
                  <a:rPr lang="en-US" altLang="ko-KR" sz="3600" b="1" dirty="0">
                    <a:cs typeface="Arial" pitchFamily="34" charset="0"/>
                  </a:rPr>
                  <a:t>01</a:t>
                </a:r>
                <a:endParaRPr lang="ko-KR" altLang="en-US" sz="3600" b="1" dirty="0">
                  <a:cs typeface="Arial" pitchFamily="34" charset="0"/>
                </a:endParaRPr>
              </a:p>
            </p:txBody>
          </p:sp>
        </p:grpSp>
      </p:grpSp>
      <p:sp>
        <p:nvSpPr>
          <p:cNvPr id="10" name="Rectangle 9"/>
          <p:cNvSpPr/>
          <p:nvPr/>
        </p:nvSpPr>
        <p:spPr>
          <a:xfrm>
            <a:off x="1" y="0"/>
            <a:ext cx="54117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30674">
            <a:off x="799443" y="197164"/>
            <a:ext cx="2039268" cy="229077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4720">
            <a:off x="1864336" y="3068792"/>
            <a:ext cx="741278" cy="83270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4720">
            <a:off x="761067" y="4752059"/>
            <a:ext cx="393944" cy="44253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4720">
            <a:off x="2000365" y="4263760"/>
            <a:ext cx="393944" cy="44253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4720">
            <a:off x="308937" y="567917"/>
            <a:ext cx="393944" cy="44253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4720">
            <a:off x="155460" y="6158894"/>
            <a:ext cx="363519" cy="408353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5327022" y="3171583"/>
            <a:ext cx="6527206" cy="830997"/>
            <a:chOff x="4745820" y="1454660"/>
            <a:chExt cx="6527206" cy="830997"/>
          </a:xfrm>
        </p:grpSpPr>
        <p:sp>
          <p:nvSpPr>
            <p:cNvPr id="31" name="TextBox 30"/>
            <p:cNvSpPr txBox="1"/>
            <p:nvPr/>
          </p:nvSpPr>
          <p:spPr>
            <a:xfrm>
              <a:off x="5953036" y="1454660"/>
              <a:ext cx="53199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b="1" dirty="0" smtClean="0">
                  <a:solidFill>
                    <a:srgbClr val="E8BB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由本府法制</a:t>
              </a:r>
              <a:r>
                <a:rPr lang="zh-TW" altLang="en-US" sz="2400" b="1" dirty="0">
                  <a:solidFill>
                    <a:srgbClr val="E8BB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局</a:t>
              </a:r>
              <a:r>
                <a:rPr lang="zh-TW" altLang="en-US" sz="2400" b="1" dirty="0" smtClean="0">
                  <a:solidFill>
                    <a:srgbClr val="E8BB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推薦之律師及熟悉公務</a:t>
              </a:r>
              <a:endParaRPr lang="zh-TW" altLang="en-US" sz="2400" b="1" dirty="0">
                <a:solidFill>
                  <a:srgbClr val="E8BB1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r>
                <a:rPr lang="zh-TW" altLang="en-US" sz="2400" b="1" dirty="0">
                  <a:solidFill>
                    <a:srgbClr val="E8BB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法律之</a:t>
              </a:r>
              <a:r>
                <a:rPr lang="zh-TW" altLang="en-US" sz="2400" b="1" dirty="0" smtClean="0">
                  <a:solidFill>
                    <a:srgbClr val="E8BB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人員提供服務</a:t>
              </a:r>
              <a:endParaRPr lang="en-US" altLang="ko-KR" sz="2400" b="1" dirty="0">
                <a:solidFill>
                  <a:srgbClr val="E8BB1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grpSp>
          <p:nvGrpSpPr>
            <p:cNvPr id="28" name="Group 27"/>
            <p:cNvGrpSpPr/>
            <p:nvPr/>
          </p:nvGrpSpPr>
          <p:grpSpPr>
            <a:xfrm>
              <a:off x="4745820" y="1491808"/>
              <a:ext cx="958096" cy="780795"/>
              <a:chOff x="5324331" y="1449052"/>
              <a:chExt cx="958096" cy="780795"/>
            </a:xfrm>
          </p:grpSpPr>
          <p:sp>
            <p:nvSpPr>
              <p:cNvPr id="29" name="Oval 28"/>
              <p:cNvSpPr/>
              <p:nvPr/>
            </p:nvSpPr>
            <p:spPr>
              <a:xfrm>
                <a:off x="5412981" y="1449052"/>
                <a:ext cx="780795" cy="78079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324331" y="1516285"/>
                <a:ext cx="958096" cy="6463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ctr"/>
                <a:r>
                  <a:rPr lang="en-US" altLang="ko-KR" sz="3600" b="1" dirty="0">
                    <a:cs typeface="Arial" pitchFamily="34" charset="0"/>
                  </a:rPr>
                  <a:t>02</a:t>
                </a:r>
                <a:endParaRPr lang="ko-KR" altLang="en-US" sz="3600" b="1" dirty="0">
                  <a:cs typeface="Arial" pitchFamily="34" charset="0"/>
                </a:endParaRPr>
              </a:p>
            </p:txBody>
          </p:sp>
        </p:grpSp>
      </p:grpSp>
      <p:grpSp>
        <p:nvGrpSpPr>
          <p:cNvPr id="33" name="Group 32"/>
          <p:cNvGrpSpPr/>
          <p:nvPr/>
        </p:nvGrpSpPr>
        <p:grpSpPr>
          <a:xfrm>
            <a:off x="5327022" y="4331056"/>
            <a:ext cx="5705348" cy="830997"/>
            <a:chOff x="4745820" y="1491808"/>
            <a:chExt cx="5705348" cy="830997"/>
          </a:xfrm>
        </p:grpSpPr>
        <p:sp>
          <p:nvSpPr>
            <p:cNvPr id="38" name="TextBox 37"/>
            <p:cNvSpPr txBox="1"/>
            <p:nvPr/>
          </p:nvSpPr>
          <p:spPr>
            <a:xfrm>
              <a:off x="5943476" y="1491808"/>
              <a:ext cx="45076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b="1" dirty="0" smtClean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保密且資料</a:t>
              </a:r>
              <a:r>
                <a:rPr lang="zh-TW" altLang="en-US" sz="24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密件</a:t>
              </a:r>
              <a:r>
                <a:rPr lang="zh-TW" altLang="en-US" sz="2400" b="1" dirty="0" smtClean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收存</a:t>
              </a:r>
              <a:endParaRPr lang="en-US" altLang="zh-TW" sz="24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r>
                <a:rPr lang="zh-TW" altLang="en-US" sz="2400" b="1" dirty="0" smtClean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每人</a:t>
              </a:r>
              <a:r>
                <a:rPr lang="zh-TW" altLang="en-US" sz="24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每年</a:t>
              </a:r>
              <a:r>
                <a:rPr lang="en-US" altLang="zh-TW" sz="24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4</a:t>
              </a:r>
              <a:r>
                <a:rPr lang="zh-TW" altLang="en-US" sz="24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小時</a:t>
              </a:r>
              <a:r>
                <a:rPr lang="zh-TW" altLang="en-US" sz="2400" b="1" dirty="0" smtClean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免費</a:t>
              </a:r>
              <a:endParaRPr lang="en-US" altLang="ko-KR" sz="24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grpSp>
          <p:nvGrpSpPr>
            <p:cNvPr id="35" name="Group 34"/>
            <p:cNvGrpSpPr/>
            <p:nvPr/>
          </p:nvGrpSpPr>
          <p:grpSpPr>
            <a:xfrm>
              <a:off x="4745820" y="1491808"/>
              <a:ext cx="958096" cy="780795"/>
              <a:chOff x="5324331" y="1449052"/>
              <a:chExt cx="958096" cy="780795"/>
            </a:xfrm>
          </p:grpSpPr>
          <p:sp>
            <p:nvSpPr>
              <p:cNvPr id="36" name="Oval 35"/>
              <p:cNvSpPr/>
              <p:nvPr/>
            </p:nvSpPr>
            <p:spPr>
              <a:xfrm>
                <a:off x="5412981" y="1449052"/>
                <a:ext cx="780795" cy="78079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5324331" y="1516285"/>
                <a:ext cx="958096" cy="6463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ctr"/>
                <a:r>
                  <a:rPr lang="en-US" altLang="ko-KR" sz="3600" b="1" dirty="0">
                    <a:cs typeface="Arial" pitchFamily="34" charset="0"/>
                  </a:rPr>
                  <a:t>03</a:t>
                </a:r>
                <a:endParaRPr lang="ko-KR" altLang="en-US" sz="3600" b="1" dirty="0">
                  <a:cs typeface="Arial" pitchFamily="34" charset="0"/>
                </a:endParaRPr>
              </a:p>
            </p:txBody>
          </p:sp>
        </p:grpSp>
      </p:grpSp>
      <p:grpSp>
        <p:nvGrpSpPr>
          <p:cNvPr id="40" name="Group 39"/>
          <p:cNvGrpSpPr/>
          <p:nvPr/>
        </p:nvGrpSpPr>
        <p:grpSpPr>
          <a:xfrm>
            <a:off x="5327022" y="5444638"/>
            <a:ext cx="6283729" cy="830997"/>
            <a:chOff x="4745820" y="1460202"/>
            <a:chExt cx="6283729" cy="830997"/>
          </a:xfrm>
        </p:grpSpPr>
        <p:sp>
          <p:nvSpPr>
            <p:cNvPr id="45" name="TextBox 44"/>
            <p:cNvSpPr txBox="1"/>
            <p:nvPr/>
          </p:nvSpPr>
          <p:spPr>
            <a:xfrm>
              <a:off x="5943476" y="1460202"/>
              <a:ext cx="508607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b="1" dirty="0" smtClean="0">
                  <a:solidFill>
                    <a:srgbClr val="E8BB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申請</a:t>
              </a:r>
              <a:r>
                <a:rPr lang="zh-TW" altLang="zh-TW" sz="2400" b="1" dirty="0" smtClean="0">
                  <a:solidFill>
                    <a:srgbClr val="E8BB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專用</a:t>
              </a:r>
              <a:r>
                <a:rPr lang="zh-TW" altLang="zh-TW" sz="2400" b="1" dirty="0">
                  <a:solidFill>
                    <a:srgbClr val="E8BB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信箱</a:t>
              </a:r>
              <a:r>
                <a:rPr lang="en-US" altLang="zh-TW" sz="2400" b="1" dirty="0">
                  <a:solidFill>
                    <a:srgbClr val="E8BB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TW" sz="2400" b="1" dirty="0" smtClean="0">
                  <a:solidFill>
                    <a:srgbClr val="E8BB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EAPS@ntpc.gov.tw </a:t>
              </a:r>
              <a:r>
                <a:rPr lang="zh-TW" altLang="en-US" sz="2400" b="1" dirty="0" smtClean="0">
                  <a:solidFill>
                    <a:srgbClr val="E8BB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申請</a:t>
              </a:r>
              <a:r>
                <a:rPr lang="zh-TW" altLang="zh-TW" sz="2400" b="1" dirty="0" smtClean="0">
                  <a:solidFill>
                    <a:srgbClr val="E8BB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專線</a:t>
              </a:r>
              <a:r>
                <a:rPr lang="en-US" altLang="zh-TW" sz="2400" b="1" dirty="0">
                  <a:solidFill>
                    <a:srgbClr val="E8BB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2960-3456</a:t>
              </a:r>
              <a:r>
                <a:rPr lang="zh-TW" altLang="zh-TW" sz="2400" b="1" dirty="0">
                  <a:solidFill>
                    <a:srgbClr val="E8BB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分機</a:t>
              </a:r>
              <a:r>
                <a:rPr lang="en-US" altLang="zh-TW" sz="2400" b="1" dirty="0">
                  <a:solidFill>
                    <a:srgbClr val="E8BB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4316</a:t>
              </a:r>
              <a:endParaRPr lang="en-US" altLang="ko-KR" sz="2400" b="1" dirty="0">
                <a:solidFill>
                  <a:srgbClr val="E8BB1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4745820" y="1491808"/>
              <a:ext cx="958096" cy="780795"/>
              <a:chOff x="5324331" y="1449052"/>
              <a:chExt cx="958096" cy="780795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5412981" y="1449052"/>
                <a:ext cx="780795" cy="78079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5324331" y="1516285"/>
                <a:ext cx="958096" cy="6463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ctr"/>
                <a:r>
                  <a:rPr lang="en-US" altLang="ko-KR" sz="3600" b="1" dirty="0">
                    <a:cs typeface="Arial" pitchFamily="34" charset="0"/>
                  </a:rPr>
                  <a:t>04</a:t>
                </a:r>
                <a:endParaRPr lang="ko-KR" altLang="en-US" sz="3600" b="1" dirty="0">
                  <a:cs typeface="Arial" pitchFamily="34" charset="0"/>
                </a:endParaRPr>
              </a:p>
            </p:txBody>
          </p:sp>
        </p:grpSp>
      </p:grpSp>
      <p:pic>
        <p:nvPicPr>
          <p:cNvPr id="47" name="Picture 4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962" y="5551400"/>
            <a:ext cx="585898" cy="658158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06" y="2178680"/>
            <a:ext cx="994927" cy="1117633"/>
          </a:xfrm>
          <a:prstGeom prst="rect">
            <a:avLst/>
          </a:prstGeom>
        </p:spPr>
      </p:pic>
      <p:sp>
        <p:nvSpPr>
          <p:cNvPr id="39" name="Rounded Rectangle 51">
            <a:extLst>
              <a:ext uri="{FF2B5EF4-FFF2-40B4-BE49-F238E27FC236}">
                <a16:creationId xmlns:a16="http://schemas.microsoft.com/office/drawing/2014/main" id="{B83253D3-E181-4488-9CD9-39D21527F719}"/>
              </a:ext>
            </a:extLst>
          </p:cNvPr>
          <p:cNvSpPr/>
          <p:nvPr/>
        </p:nvSpPr>
        <p:spPr>
          <a:xfrm rot="16200000" flipH="1">
            <a:off x="4620527" y="1005607"/>
            <a:ext cx="548887" cy="600786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FDD1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678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58</Words>
  <Application>Microsoft Office PowerPoint</Application>
  <PresentationFormat>寬螢幕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맑은 고딕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張翠容</dc:creator>
  <cp:lastModifiedBy>李葉玫君</cp:lastModifiedBy>
  <cp:revision>5</cp:revision>
  <cp:lastPrinted>2022-06-09T02:51:27Z</cp:lastPrinted>
  <dcterms:created xsi:type="dcterms:W3CDTF">2022-04-08T09:57:00Z</dcterms:created>
  <dcterms:modified xsi:type="dcterms:W3CDTF">2022-06-09T02:51:29Z</dcterms:modified>
</cp:coreProperties>
</file>